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2" r:id="rId3"/>
    <p:sldId id="257" r:id="rId4"/>
    <p:sldId id="272" r:id="rId5"/>
    <p:sldId id="258" r:id="rId6"/>
    <p:sldId id="259" r:id="rId7"/>
    <p:sldId id="260" r:id="rId8"/>
    <p:sldId id="261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1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0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14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2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93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9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0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2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7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DBA5E3-98F0-4056-A1A0-4A6E6AAD4FB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C87C5D-90D4-45EC-95B0-581CE04BE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1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4706"/>
            <a:ext cx="9144000" cy="2387600"/>
          </a:xfrm>
        </p:spPr>
        <p:txBody>
          <a:bodyPr/>
          <a:lstStyle/>
          <a:p>
            <a:r>
              <a:rPr lang="en-US" dirty="0"/>
              <a:t>Danelaw II: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42306"/>
            <a:ext cx="9144000" cy="1655762"/>
          </a:xfrm>
        </p:spPr>
        <p:txBody>
          <a:bodyPr/>
          <a:lstStyle/>
          <a:p>
            <a:r>
              <a:rPr lang="en-US" sz="4400" dirty="0"/>
              <a:t>Assimilation</a:t>
            </a:r>
            <a:endParaRPr lang="en-US" dirty="0"/>
          </a:p>
          <a:p>
            <a:r>
              <a:rPr lang="en-US" i="1" dirty="0"/>
              <a:t>“Raiders to Traders”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962698"/>
            <a:ext cx="507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Morgan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6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4E16-62C0-443F-BE6E-70F14B79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14" y="248177"/>
            <a:ext cx="8534400" cy="1507067"/>
          </a:xfrm>
        </p:spPr>
        <p:txBody>
          <a:bodyPr/>
          <a:lstStyle/>
          <a:p>
            <a:r>
              <a:rPr lang="en-US" dirty="0"/>
              <a:t>911 A.D.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D5F05-62DA-4AA0-B4C6-69A86B07B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1239439"/>
            <a:ext cx="10515600" cy="1411061"/>
          </a:xfrm>
        </p:spPr>
        <p:txBody>
          <a:bodyPr>
            <a:normAutofit/>
          </a:bodyPr>
          <a:lstStyle/>
          <a:p>
            <a:r>
              <a:rPr lang="en-US" sz="2400" dirty="0"/>
              <a:t>Ethelred, Lord of the Mercians, dies—succeeded by his wife </a:t>
            </a:r>
            <a:r>
              <a:rPr lang="en-US" sz="2400" dirty="0" err="1"/>
              <a:t>Aethelflaed</a:t>
            </a:r>
            <a:r>
              <a:rPr lang="en-US" sz="24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3C00B7-B29D-4675-81EB-99D97160BC3A}"/>
              </a:ext>
            </a:extLst>
          </p:cNvPr>
          <p:cNvSpPr txBox="1">
            <a:spLocks/>
          </p:cNvSpPr>
          <p:nvPr/>
        </p:nvSpPr>
        <p:spPr>
          <a:xfrm>
            <a:off x="649514" y="26852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917 A.D.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0C342D-71D7-4F9D-AF10-27CAA7462835}"/>
              </a:ext>
            </a:extLst>
          </p:cNvPr>
          <p:cNvSpPr txBox="1">
            <a:spLocks/>
          </p:cNvSpPr>
          <p:nvPr/>
        </p:nvSpPr>
        <p:spPr>
          <a:xfrm>
            <a:off x="751115" y="3580538"/>
            <a:ext cx="10515600" cy="2269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Northampton Vikings are repelled at </a:t>
            </a:r>
            <a:r>
              <a:rPr lang="en-US" sz="2400" dirty="0" err="1"/>
              <a:t>Towcester</a:t>
            </a:r>
            <a:r>
              <a:rPr lang="en-US" sz="2400" dirty="0"/>
              <a:t>, and East Anglian Vikings repelled at Bedford</a:t>
            </a:r>
          </a:p>
          <a:p>
            <a:r>
              <a:rPr lang="en-US" sz="2400" dirty="0"/>
              <a:t>In response, Edward’s forces retake </a:t>
            </a:r>
            <a:r>
              <a:rPr lang="en-US" sz="2400" dirty="0" err="1"/>
              <a:t>Cambridgeshire</a:t>
            </a:r>
            <a:r>
              <a:rPr lang="en-US" sz="2400" dirty="0"/>
              <a:t>, Huntingdonshire, </a:t>
            </a:r>
            <a:r>
              <a:rPr lang="en-US" sz="2400" dirty="0" err="1"/>
              <a:t>Northamptonshire</a:t>
            </a:r>
            <a:r>
              <a:rPr lang="en-US" sz="2400" dirty="0"/>
              <a:t>, and East Anglia</a:t>
            </a:r>
          </a:p>
        </p:txBody>
      </p:sp>
    </p:spTree>
    <p:extLst>
      <p:ext uri="{BB962C8B-B14F-4D97-AF65-F5344CB8AC3E}">
        <p14:creationId xmlns:p14="http://schemas.microsoft.com/office/powerpoint/2010/main" val="353531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9818-AFF6-4035-B890-AB259762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7" y="362311"/>
            <a:ext cx="8534400" cy="1507067"/>
          </a:xfrm>
        </p:spPr>
        <p:txBody>
          <a:bodyPr/>
          <a:lstStyle/>
          <a:p>
            <a:r>
              <a:rPr lang="en-US" dirty="0"/>
              <a:t>918 A.D.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5E9C-B5DF-4F0E-8770-02331306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90616"/>
            <a:ext cx="10515600" cy="1008969"/>
          </a:xfrm>
        </p:spPr>
        <p:txBody>
          <a:bodyPr>
            <a:normAutofit/>
          </a:bodyPr>
          <a:lstStyle/>
          <a:p>
            <a:r>
              <a:rPr lang="en-US" sz="2400" dirty="0" err="1"/>
              <a:t>Aethelfled</a:t>
            </a:r>
            <a:r>
              <a:rPr lang="en-US" sz="2400" dirty="0"/>
              <a:t> takes Leicester, York surrenders later in that year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971A6B-9A2E-4566-BB7B-99C24AF49BFF}"/>
              </a:ext>
            </a:extLst>
          </p:cNvPr>
          <p:cNvSpPr txBox="1">
            <a:spLocks/>
          </p:cNvSpPr>
          <p:nvPr/>
        </p:nvSpPr>
        <p:spPr>
          <a:xfrm>
            <a:off x="664027" y="3202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920 A.D.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5BD9D6-747C-42D9-95BC-7908772746AB}"/>
              </a:ext>
            </a:extLst>
          </p:cNvPr>
          <p:cNvSpPr txBox="1">
            <a:spLocks/>
          </p:cNvSpPr>
          <p:nvPr/>
        </p:nvSpPr>
        <p:spPr>
          <a:xfrm>
            <a:off x="838200" y="1609264"/>
            <a:ext cx="10515600" cy="1008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Edward secures all England south of Mersey and Humber (west and east rivers)</a:t>
            </a:r>
          </a:p>
        </p:txBody>
      </p:sp>
    </p:spTree>
    <p:extLst>
      <p:ext uri="{BB962C8B-B14F-4D97-AF65-F5344CB8AC3E}">
        <p14:creationId xmlns:p14="http://schemas.microsoft.com/office/powerpoint/2010/main" val="326961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7E6B-B952-43A5-9107-88B4B216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2" y="318558"/>
            <a:ext cx="8534400" cy="1507067"/>
          </a:xfrm>
        </p:spPr>
        <p:txBody>
          <a:bodyPr/>
          <a:lstStyle/>
          <a:p>
            <a:r>
              <a:rPr lang="en-US" dirty="0"/>
              <a:t>924 A.D.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D7E0-55D0-4FC4-9C9D-D33C2168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8" y="1537079"/>
            <a:ext cx="10515600" cy="874032"/>
          </a:xfrm>
        </p:spPr>
        <p:txBody>
          <a:bodyPr>
            <a:normAutofit/>
          </a:bodyPr>
          <a:lstStyle/>
          <a:p>
            <a:r>
              <a:rPr lang="en-US" sz="2400" dirty="0"/>
              <a:t>King Edward dies and is succeeded by his brother, Athelstan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2F5961-BBC2-40FE-AEFB-61F4AA7F73D9}"/>
              </a:ext>
            </a:extLst>
          </p:cNvPr>
          <p:cNvSpPr txBox="1">
            <a:spLocks/>
          </p:cNvSpPr>
          <p:nvPr/>
        </p:nvSpPr>
        <p:spPr>
          <a:xfrm>
            <a:off x="582612" y="2966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926 A.D.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51692A-DAC2-4929-A1EE-4D66473DDD8A}"/>
              </a:ext>
            </a:extLst>
          </p:cNvPr>
          <p:cNvSpPr txBox="1">
            <a:spLocks/>
          </p:cNvSpPr>
          <p:nvPr/>
        </p:nvSpPr>
        <p:spPr>
          <a:xfrm>
            <a:off x="892628" y="4292413"/>
            <a:ext cx="10515600" cy="87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Athelstan directs </a:t>
            </a:r>
            <a:r>
              <a:rPr lang="en-US" sz="2400" dirty="0" err="1"/>
              <a:t>Eadgyth</a:t>
            </a:r>
            <a:r>
              <a:rPr lang="en-US" sz="2400" dirty="0"/>
              <a:t> to marry </a:t>
            </a:r>
            <a:r>
              <a:rPr lang="en-US" sz="2400" dirty="0" err="1"/>
              <a:t>Sihtric</a:t>
            </a:r>
            <a:r>
              <a:rPr lang="en-US" sz="2400" dirty="0"/>
              <a:t> of York—who undergoes a short-lived conversion to Christianity</a:t>
            </a:r>
          </a:p>
        </p:txBody>
      </p:sp>
    </p:spTree>
    <p:extLst>
      <p:ext uri="{BB962C8B-B14F-4D97-AF65-F5344CB8AC3E}">
        <p14:creationId xmlns:p14="http://schemas.microsoft.com/office/powerpoint/2010/main" val="49222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BE18-2A08-4EC1-8008-99E9F8F2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3" y="1063172"/>
            <a:ext cx="8534400" cy="1507067"/>
          </a:xfrm>
        </p:spPr>
        <p:txBody>
          <a:bodyPr/>
          <a:lstStyle/>
          <a:p>
            <a:r>
              <a:rPr lang="en-US" dirty="0"/>
              <a:t>927 A.D.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65B2-95B8-4094-9476-D93FD16F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3" y="1063172"/>
            <a:ext cx="10753046" cy="3615267"/>
          </a:xfrm>
        </p:spPr>
        <p:txBody>
          <a:bodyPr>
            <a:normAutofit/>
          </a:bodyPr>
          <a:lstStyle/>
          <a:p>
            <a:r>
              <a:rPr lang="en-US" sz="2400" dirty="0" err="1"/>
              <a:t>Sihtric</a:t>
            </a:r>
            <a:r>
              <a:rPr lang="en-US" sz="2400" dirty="0"/>
              <a:t> dies, is nearly succeeded by his son Olaf, but is repelled by Athelstan</a:t>
            </a:r>
          </a:p>
        </p:txBody>
      </p:sp>
    </p:spTree>
    <p:extLst>
      <p:ext uri="{BB962C8B-B14F-4D97-AF65-F5344CB8AC3E}">
        <p14:creationId xmlns:p14="http://schemas.microsoft.com/office/powerpoint/2010/main" val="90970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1A97C3-DB63-46F0-9596-A85F6DA04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07" y="433685"/>
            <a:ext cx="7540633" cy="506185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7326CE-AC70-43A3-AA4C-0BE73A75EB1E}"/>
              </a:ext>
            </a:extLst>
          </p:cNvPr>
          <p:cNvSpPr txBox="1"/>
          <p:nvPr/>
        </p:nvSpPr>
        <p:spPr>
          <a:xfrm>
            <a:off x="3509599" y="5945485"/>
            <a:ext cx="50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5: Silver from the Harrogate hoard</a:t>
            </a:r>
            <a:r>
              <a:rPr lang="en-US" baseline="300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7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F294-4FD8-4D1F-87B1-D7B259EA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83" y="974874"/>
            <a:ext cx="8534400" cy="1507067"/>
          </a:xfrm>
        </p:spPr>
        <p:txBody>
          <a:bodyPr/>
          <a:lstStyle/>
          <a:p>
            <a:r>
              <a:rPr lang="en-US" dirty="0"/>
              <a:t>934 A.D.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E48A5-D406-4B35-B509-5FD2889E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82" y="1481665"/>
            <a:ext cx="10869161" cy="3615267"/>
          </a:xfrm>
        </p:spPr>
        <p:txBody>
          <a:bodyPr>
            <a:normAutofit/>
          </a:bodyPr>
          <a:lstStyle/>
          <a:p>
            <a:r>
              <a:rPr lang="en-US" sz="2400" dirty="0"/>
              <a:t>Constantine II, King of the Scots, challenges Athelstan’s goal of England’s unification under one king—allying with Olaf and Owen</a:t>
            </a:r>
          </a:p>
        </p:txBody>
      </p:sp>
    </p:spTree>
    <p:extLst>
      <p:ext uri="{BB962C8B-B14F-4D97-AF65-F5344CB8AC3E}">
        <p14:creationId xmlns:p14="http://schemas.microsoft.com/office/powerpoint/2010/main" val="2333138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E36-964F-4758-B9E5-D5373952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98" y="318558"/>
            <a:ext cx="8534400" cy="1507067"/>
          </a:xfrm>
        </p:spPr>
        <p:txBody>
          <a:bodyPr/>
          <a:lstStyle/>
          <a:p>
            <a:r>
              <a:rPr lang="en-US" dirty="0"/>
              <a:t>937 A.D.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CA4B-7805-4E20-B22B-2058CEB7E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>
            <a:normAutofit/>
          </a:bodyPr>
          <a:lstStyle/>
          <a:p>
            <a:r>
              <a:rPr lang="en-US" sz="2400" dirty="0"/>
              <a:t>Athelstan and Edmund I battle Olaf, Owen and Constantine: The Battle of </a:t>
            </a:r>
            <a:r>
              <a:rPr lang="en-US" sz="2400" dirty="0" err="1"/>
              <a:t>Brunanburh</a:t>
            </a:r>
            <a:r>
              <a:rPr lang="en-US" sz="2400" dirty="0"/>
              <a:t>—”arguably one of the most significant battles [in the history] of the British Isles”</a:t>
            </a:r>
          </a:p>
          <a:p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0A076F-54CD-44FE-99E8-4A71A239410F}"/>
              </a:ext>
            </a:extLst>
          </p:cNvPr>
          <p:cNvSpPr txBox="1">
            <a:spLocks/>
          </p:cNvSpPr>
          <p:nvPr/>
        </p:nvSpPr>
        <p:spPr>
          <a:xfrm>
            <a:off x="466498" y="32157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954 A.D.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5D828A-E4D5-4AC1-A591-1B8A632F4DD4}"/>
              </a:ext>
            </a:extLst>
          </p:cNvPr>
          <p:cNvSpPr txBox="1">
            <a:spLocks/>
          </p:cNvSpPr>
          <p:nvPr/>
        </p:nvSpPr>
        <p:spPr>
          <a:xfrm>
            <a:off x="838200" y="4132565"/>
            <a:ext cx="10515600" cy="1599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Erik </a:t>
            </a:r>
            <a:r>
              <a:rPr lang="en-US" sz="2400" dirty="0" err="1"/>
              <a:t>Bloodaxe</a:t>
            </a:r>
            <a:r>
              <a:rPr lang="en-US" sz="2400" dirty="0"/>
              <a:t> dethroned—the last </a:t>
            </a:r>
            <a:r>
              <a:rPr lang="en-US" sz="2400"/>
              <a:t>Scandinavian </a:t>
            </a:r>
            <a:r>
              <a:rPr lang="en-US" sz="2400" dirty="0"/>
              <a:t>K</a:t>
            </a:r>
            <a:r>
              <a:rPr lang="en-US" sz="2400"/>
              <a:t>ing </a:t>
            </a:r>
            <a:r>
              <a:rPr lang="en-US" sz="2400" dirty="0"/>
              <a:t>of York</a:t>
            </a:r>
          </a:p>
        </p:txBody>
      </p:sp>
    </p:spTree>
    <p:extLst>
      <p:ext uri="{BB962C8B-B14F-4D97-AF65-F5344CB8AC3E}">
        <p14:creationId xmlns:p14="http://schemas.microsoft.com/office/powerpoint/2010/main" val="256994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3675D-B526-4E32-B873-2F3B5999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1538513"/>
            <a:ext cx="10070874" cy="362857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1. https://en.wikipedia.org/wiki/Danelaw</a:t>
            </a:r>
          </a:p>
          <a:p>
            <a:r>
              <a:rPr lang="en-US" dirty="0">
                <a:solidFill>
                  <a:schemeClr val="tx1"/>
                </a:solidFill>
              </a:rPr>
              <a:t>2. http://www.yorkcoins.com/cuerdale_hoard.htm</a:t>
            </a:r>
          </a:p>
          <a:p>
            <a:r>
              <a:rPr lang="en-US" dirty="0">
                <a:solidFill>
                  <a:schemeClr val="tx1"/>
                </a:solidFill>
              </a:rPr>
              <a:t>3a. http://south-ribble.co.uk/srmuseum/pages/heritage/07_cuerdale_hoard/07_004.jpg </a:t>
            </a:r>
          </a:p>
          <a:p>
            <a:r>
              <a:rPr lang="en-US" dirty="0">
                <a:solidFill>
                  <a:schemeClr val="tx1"/>
                </a:solidFill>
              </a:rPr>
              <a:t>3b. https://upload.wikimedia.org/wikipedia/commons/thumb/f/f4/Cuerdale_hoard_viking_silver_british_museum.JPG/1200px-Cuerdale_hoard_viking_silver_british_museum.JPG </a:t>
            </a:r>
          </a:p>
          <a:p>
            <a:r>
              <a:rPr lang="en-US" dirty="0">
                <a:solidFill>
                  <a:schemeClr val="tx1"/>
                </a:solidFill>
              </a:rPr>
              <a:t>4a. https://i.pinimg.com/originals/4c/f2/24/4cf2245bed03d28228cf1abe2ef1fcb5.jpg</a:t>
            </a:r>
          </a:p>
          <a:p>
            <a:r>
              <a:rPr lang="en-US" dirty="0">
                <a:solidFill>
                  <a:schemeClr val="tx1"/>
                </a:solidFill>
              </a:rPr>
              <a:t>4b. http://www.purkiss.eu/rp/wp-content/uploads/2013/08/Berkshire-Wallingford-burh-05-SU605898-view-E.jpg</a:t>
            </a:r>
          </a:p>
          <a:p>
            <a:r>
              <a:rPr lang="en-US" dirty="0">
                <a:solidFill>
                  <a:schemeClr val="tx1"/>
                </a:solidFill>
              </a:rPr>
              <a:t>5. https://res.cloudinary.com/jpress/image/fetch/w_700,f_auto,ar_3:2,c_fill/http://www.yorkshirepost.co.uk/webimage/1.8472600.1491216941!/image/image.jpg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C3A6C-0AE8-4EED-905E-BCAEFE1103D9}"/>
              </a:ext>
            </a:extLst>
          </p:cNvPr>
          <p:cNvSpPr txBox="1"/>
          <p:nvPr/>
        </p:nvSpPr>
        <p:spPr>
          <a:xfrm>
            <a:off x="957942" y="609600"/>
            <a:ext cx="756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11893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4ABC-6940-46D8-8735-38A9C91D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29" y="329022"/>
            <a:ext cx="621574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Danelaw is a term coined by </a:t>
            </a:r>
            <a:r>
              <a:rPr lang="en-US" sz="2400" dirty="0" err="1"/>
              <a:t>Wulfstan</a:t>
            </a:r>
            <a:r>
              <a:rPr lang="en-US" sz="2400" dirty="0"/>
              <a:t>, referring to a region of England where Scandinavian sociopolitical influence was strongest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A9728-F7CD-433B-AE6A-1E111F715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8" y="329022"/>
            <a:ext cx="4862286" cy="6047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18B92-76FF-4596-A5FD-AC081D752CC9}"/>
              </a:ext>
            </a:extLst>
          </p:cNvPr>
          <p:cNvSpPr txBox="1"/>
          <p:nvPr/>
        </p:nvSpPr>
        <p:spPr>
          <a:xfrm>
            <a:off x="6937828" y="6384881"/>
            <a:ext cx="368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Map of England 878</a:t>
            </a:r>
            <a:r>
              <a:rPr lang="en-US" baseline="300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0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45143"/>
            <a:ext cx="8534400" cy="1507067"/>
          </a:xfrm>
        </p:spPr>
        <p:txBody>
          <a:bodyPr/>
          <a:lstStyle/>
          <a:p>
            <a:r>
              <a:rPr lang="en-US" dirty="0"/>
              <a:t>865 A.D.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26029"/>
            <a:ext cx="10694988" cy="3929743"/>
          </a:xfrm>
        </p:spPr>
        <p:txBody>
          <a:bodyPr/>
          <a:lstStyle/>
          <a:p>
            <a:r>
              <a:rPr lang="en-US" sz="2400" dirty="0"/>
              <a:t>Invasion of the Great Heathen Army</a:t>
            </a:r>
          </a:p>
          <a:p>
            <a:r>
              <a:rPr lang="en-US" sz="2400" dirty="0"/>
              <a:t>Reportedly led by three of Ragnar </a:t>
            </a:r>
            <a:r>
              <a:rPr lang="en-US" sz="2400" dirty="0" err="1"/>
              <a:t>Lodbrok’s</a:t>
            </a:r>
            <a:r>
              <a:rPr lang="en-US" sz="2400" dirty="0"/>
              <a:t> sons, most notably Ivar the Boneless</a:t>
            </a:r>
          </a:p>
          <a:p>
            <a:r>
              <a:rPr lang="en-US" sz="2400" dirty="0"/>
              <a:t>Capture Thetford, working up northwest to eventually capture York in late 866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7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1D32E2-7232-41F7-A083-6DF13ABC3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97" y="232228"/>
            <a:ext cx="5637559" cy="6292925"/>
          </a:xfrm>
        </p:spPr>
      </p:pic>
    </p:spTree>
    <p:extLst>
      <p:ext uri="{BB962C8B-B14F-4D97-AF65-F5344CB8AC3E}">
        <p14:creationId xmlns:p14="http://schemas.microsoft.com/office/powerpoint/2010/main" val="412433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162075"/>
            <a:ext cx="8534400" cy="1507067"/>
          </a:xfrm>
        </p:spPr>
        <p:txBody>
          <a:bodyPr/>
          <a:lstStyle/>
          <a:p>
            <a:r>
              <a:rPr lang="en-US" dirty="0"/>
              <a:t>899 A.D.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193799"/>
            <a:ext cx="10259559" cy="3615267"/>
          </a:xfrm>
        </p:spPr>
        <p:txBody>
          <a:bodyPr/>
          <a:lstStyle/>
          <a:p>
            <a:r>
              <a:rPr lang="en-US" sz="2400" dirty="0"/>
              <a:t>Death of Alfred the Great, succeeded by his son Edward the Elder</a:t>
            </a:r>
          </a:p>
          <a:p>
            <a:r>
              <a:rPr lang="en-US" sz="2400" dirty="0" err="1"/>
              <a:t>Aethelwold</a:t>
            </a:r>
            <a:r>
              <a:rPr lang="en-US" sz="2400" dirty="0"/>
              <a:t> contests Edwards claim to the throne, allying with the East Anglian Danes and Viking Northumbrians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6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45282"/>
            <a:ext cx="8534400" cy="1507067"/>
          </a:xfrm>
        </p:spPr>
        <p:txBody>
          <a:bodyPr/>
          <a:lstStyle/>
          <a:p>
            <a:r>
              <a:rPr lang="en-US" dirty="0"/>
              <a:t>902 A.D.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5282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dirty="0"/>
              <a:t>Vikings driven out of Dublin by </a:t>
            </a:r>
            <a:r>
              <a:rPr lang="en-US" sz="2400" dirty="0" err="1"/>
              <a:t>Cerball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D10E8-A4E6-4D50-866E-0055F16B3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29" y="2555794"/>
            <a:ext cx="8516130" cy="2901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DC862B-8FDD-4E73-9ED6-C40EECAB4770}"/>
              </a:ext>
            </a:extLst>
          </p:cNvPr>
          <p:cNvSpPr txBox="1"/>
          <p:nvPr/>
        </p:nvSpPr>
        <p:spPr>
          <a:xfrm>
            <a:off x="1667229" y="5586286"/>
            <a:ext cx="926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Map of Viking path as they left Dublin, crossing Cuerdale</a:t>
            </a:r>
            <a:r>
              <a:rPr lang="en-US" baseline="30000" dirty="0"/>
              <a:t>2</a:t>
            </a:r>
            <a:r>
              <a:rPr lang="en-US" dirty="0"/>
              <a:t> </a:t>
            </a:r>
            <a:br>
              <a:rPr lang="en-US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474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E49E6F-84E8-4E4A-8B43-2E4A59E1F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42" y="852013"/>
            <a:ext cx="3991429" cy="432404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76D9E-AFBB-474F-880F-0F7ABDEE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85" y="852013"/>
            <a:ext cx="5283200" cy="43240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C59F63-5CBF-44FC-8E48-0C73D3908639}"/>
              </a:ext>
            </a:extLst>
          </p:cNvPr>
          <p:cNvSpPr txBox="1"/>
          <p:nvPr/>
        </p:nvSpPr>
        <p:spPr>
          <a:xfrm>
            <a:off x="1173842" y="5500915"/>
            <a:ext cx="989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3a,b: </a:t>
            </a:r>
            <a:r>
              <a:rPr lang="en-US" dirty="0" err="1"/>
              <a:t>Cuerdale</a:t>
            </a:r>
            <a:r>
              <a:rPr lang="en-US" dirty="0"/>
              <a:t> hoard silver (left) and coins (right)—the latter of which dates the hoard to 905</a:t>
            </a:r>
            <a:r>
              <a:rPr lang="en-US" baseline="30000" dirty="0"/>
              <a:t>3a,b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2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8" y="184641"/>
            <a:ext cx="8534400" cy="1507067"/>
          </a:xfrm>
        </p:spPr>
        <p:txBody>
          <a:bodyPr/>
          <a:lstStyle/>
          <a:p>
            <a:r>
              <a:rPr lang="en-US" dirty="0"/>
              <a:t>906 A.D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709"/>
            <a:ext cx="10515600" cy="1544978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dirty="0" err="1"/>
              <a:t>shortlived</a:t>
            </a:r>
            <a:r>
              <a:rPr lang="en-US" sz="2400" dirty="0"/>
              <a:t> peace agreement is reached between King Edward, and the East Angles/Northumbrians</a:t>
            </a:r>
          </a:p>
          <a:p>
            <a:r>
              <a:rPr lang="en-US" sz="2400" dirty="0"/>
              <a:t>Fully disintegrated by 910 A.D.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9229A3-34FF-4033-9607-05A166EA9DC1}"/>
              </a:ext>
            </a:extLst>
          </p:cNvPr>
          <p:cNvSpPr txBox="1">
            <a:spLocks/>
          </p:cNvSpPr>
          <p:nvPr/>
        </p:nvSpPr>
        <p:spPr>
          <a:xfrm>
            <a:off x="664028" y="31311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910-921 A.D</a:t>
            </a:r>
            <a:r>
              <a:rPr lang="en-US" sz="4000" dirty="0"/>
              <a:t>	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DDFAF2-7F44-47CE-B03F-89A117D8F848}"/>
              </a:ext>
            </a:extLst>
          </p:cNvPr>
          <p:cNvSpPr txBox="1">
            <a:spLocks/>
          </p:cNvSpPr>
          <p:nvPr/>
        </p:nvSpPr>
        <p:spPr>
          <a:xfrm>
            <a:off x="838200" y="4529363"/>
            <a:ext cx="10515600" cy="1440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Burhs were built as a military protection for the English Villages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33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930CC2-7AEE-4970-95B1-CE3D34422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5" y="1295682"/>
            <a:ext cx="4917843" cy="370375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ED4A63-6DFB-4886-9E88-170983BA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38" y="1295681"/>
            <a:ext cx="5555627" cy="3703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9FF758-4594-4D79-85CD-554F33552BF3}"/>
              </a:ext>
            </a:extLst>
          </p:cNvPr>
          <p:cNvSpPr txBox="1"/>
          <p:nvPr/>
        </p:nvSpPr>
        <p:spPr>
          <a:xfrm>
            <a:off x="1173842" y="5500915"/>
            <a:ext cx="989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4a,b: A rendition of a Burh (left) and remaining burh wall (right), located in Wallingford, Oxfordshire</a:t>
            </a:r>
            <a:r>
              <a:rPr lang="en-US" baseline="30000" dirty="0"/>
              <a:t>4a,b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2502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617</TotalTime>
  <Words>462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Slice</vt:lpstr>
      <vt:lpstr>Danelaw II:</vt:lpstr>
      <vt:lpstr>PowerPoint Presentation</vt:lpstr>
      <vt:lpstr>865 A.D.</vt:lpstr>
      <vt:lpstr>PowerPoint Presentation</vt:lpstr>
      <vt:lpstr>899 A.D.</vt:lpstr>
      <vt:lpstr>902 A.D.</vt:lpstr>
      <vt:lpstr>PowerPoint Presentation</vt:lpstr>
      <vt:lpstr>906 A.D </vt:lpstr>
      <vt:lpstr>PowerPoint Presentation</vt:lpstr>
      <vt:lpstr>911 A.D.</vt:lpstr>
      <vt:lpstr>918 A.D.</vt:lpstr>
      <vt:lpstr>924 A.D.</vt:lpstr>
      <vt:lpstr>927 A.D.</vt:lpstr>
      <vt:lpstr>PowerPoint Presentation</vt:lpstr>
      <vt:lpstr>934 A.D. </vt:lpstr>
      <vt:lpstr>937 A.D.</vt:lpstr>
      <vt:lpstr>PowerPoint Presentation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Morgan</dc:creator>
  <cp:lastModifiedBy>Myers, Morgan</cp:lastModifiedBy>
  <cp:revision>34</cp:revision>
  <dcterms:created xsi:type="dcterms:W3CDTF">2017-09-28T18:58:20Z</dcterms:created>
  <dcterms:modified xsi:type="dcterms:W3CDTF">2017-09-29T12:26:09Z</dcterms:modified>
</cp:coreProperties>
</file>